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2" r:id="rId1"/>
    <p:sldMasterId id="2147483884" r:id="rId2"/>
    <p:sldMasterId id="2147484224" r:id="rId3"/>
  </p:sldMasterIdLst>
  <p:notesMasterIdLst>
    <p:notesMasterId r:id="rId38"/>
  </p:notesMasterIdLst>
  <p:handoutMasterIdLst>
    <p:handoutMasterId r:id="rId39"/>
  </p:handoutMasterIdLst>
  <p:sldIdLst>
    <p:sldId id="427" r:id="rId4"/>
    <p:sldId id="342" r:id="rId5"/>
    <p:sldId id="382" r:id="rId6"/>
    <p:sldId id="383" r:id="rId7"/>
    <p:sldId id="384" r:id="rId8"/>
    <p:sldId id="385" r:id="rId9"/>
    <p:sldId id="418" r:id="rId10"/>
    <p:sldId id="421" r:id="rId11"/>
    <p:sldId id="420" r:id="rId12"/>
    <p:sldId id="419" r:id="rId13"/>
    <p:sldId id="417" r:id="rId14"/>
    <p:sldId id="416" r:id="rId15"/>
    <p:sldId id="386" r:id="rId16"/>
    <p:sldId id="389" r:id="rId17"/>
    <p:sldId id="390" r:id="rId18"/>
    <p:sldId id="423" r:id="rId19"/>
    <p:sldId id="391" r:id="rId20"/>
    <p:sldId id="392" r:id="rId21"/>
    <p:sldId id="393" r:id="rId22"/>
    <p:sldId id="394" r:id="rId23"/>
    <p:sldId id="422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28" r:id="rId32"/>
    <p:sldId id="437" r:id="rId33"/>
    <p:sldId id="432" r:id="rId34"/>
    <p:sldId id="433" r:id="rId35"/>
    <p:sldId id="436" r:id="rId36"/>
    <p:sldId id="343" r:id="rId37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B10F6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755" autoAdjust="0"/>
  </p:normalViewPr>
  <p:slideViewPr>
    <p:cSldViewPr>
      <p:cViewPr varScale="1">
        <p:scale>
          <a:sx n="85" d="100"/>
          <a:sy n="85" d="100"/>
        </p:scale>
        <p:origin x="5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4" tIns="47573" rIns="95144" bIns="4757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4" tIns="47573" rIns="95144" bIns="475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4" tIns="47573" rIns="95144" bIns="4757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4" tIns="47573" rIns="95144" bIns="475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D43EDC-FAFB-46CF-8B4E-2239CB517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6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0" tIns="47420" rIns="94840" bIns="47420" numCol="1" anchor="t" anchorCtr="0" compatLnSpc="1">
            <a:prstTxWarp prst="textNoShape">
              <a:avLst/>
            </a:prstTxWarp>
          </a:bodyPr>
          <a:lstStyle>
            <a:lvl1pPr algn="l" defTabSz="94814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0" tIns="47420" rIns="94840" bIns="47420" numCol="1" anchor="t" anchorCtr="0" compatLnSpc="1">
            <a:prstTxWarp prst="textNoShape">
              <a:avLst/>
            </a:prstTxWarp>
          </a:bodyPr>
          <a:lstStyle>
            <a:lvl1pPr algn="r" defTabSz="94814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0" tIns="47420" rIns="94840" bIns="47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l" defTabSz="94814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defTabSz="94814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8BBA13-5147-4CE3-BF9A-A790EB3A9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1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getting data from Personnel Downloader User can then manipulate</a:t>
            </a:r>
            <a:r>
              <a:rPr lang="en-US" baseline="0" dirty="0" smtClean="0"/>
              <a:t> and format the data in MS Excel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8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55E2B-0B30-4571-B598-5E85D6F4CFE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quickly</a:t>
            </a:r>
            <a:r>
              <a:rPr lang="en-US" baseline="0" dirty="0" smtClean="0"/>
              <a:t> find a preset</a:t>
            </a:r>
          </a:p>
          <a:p>
            <a:r>
              <a:rPr lang="en-US" baseline="0" dirty="0" smtClean="0"/>
              <a:t>-If you know owner’s </a:t>
            </a:r>
            <a:r>
              <a:rPr lang="en-US" b="1" baseline="0" dirty="0" smtClean="0"/>
              <a:t>USERID</a:t>
            </a:r>
            <a:r>
              <a:rPr lang="en-US" baseline="0" dirty="0" smtClean="0"/>
              <a:t>, select the person’s USERID (e.g. “CDEA”) from the “Owner” pull-down menu then click the “Gear” (</a:t>
            </a:r>
            <a:r>
              <a:rPr lang="en-US" b="1" baseline="0" dirty="0" smtClean="0"/>
              <a:t>Get List of Definitions</a:t>
            </a:r>
            <a:r>
              <a:rPr lang="en-US" baseline="0" dirty="0" smtClean="0"/>
              <a:t> button).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4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F4D04-24A4-4D31-ABD5-BBA613E5A93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28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F4D04-24A4-4D31-ABD5-BBA613E5A93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that they do not alter fields on Global Presets under my “CDEA” USERID.</a:t>
            </a:r>
          </a:p>
          <a:p>
            <a:r>
              <a:rPr lang="en-US" dirty="0" smtClean="0"/>
              <a:t>Instead</a:t>
            </a:r>
            <a:r>
              <a:rPr lang="en-US" baseline="0" dirty="0" smtClean="0"/>
              <a:t> make new presets of their own, referring to mine or others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0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0AADF-7A2D-439A-ACE1-DD86C997E7A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that Data File name needs to be unique (6 characters).  If you get “File already exist” error, just enter a slightly different name to make a unique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2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942A6-D869-4A81-B0B6-FFEDB455B8D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25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D45A8-94DB-4D0E-B318-FBB60972748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Data</a:t>
            </a:r>
            <a:r>
              <a:rPr lang="en-US" baseline="0" dirty="0" smtClean="0"/>
              <a:t> tab is like the Print Manager except it holds data downloads created via the </a:t>
            </a:r>
            <a:r>
              <a:rPr lang="en-US" b="1" baseline="0" dirty="0" smtClean="0"/>
              <a:t>Personnel Downloader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3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C5F94-7266-433D-92B0-255F4B5CEC7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12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C5F94-7266-433D-92B0-255F4B5CEC7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46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40520-E8AE-4617-90D2-B36160C4B77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user to see “arrow” next to selected Data download</a:t>
            </a:r>
          </a:p>
          <a:p>
            <a:r>
              <a:rPr lang="en-US" dirty="0" smtClean="0"/>
              <a:t>User can click on “Options” -&gt; “Include</a:t>
            </a:r>
            <a:r>
              <a:rPr lang="en-US" baseline="0" dirty="0" smtClean="0"/>
              <a:t> Field Headings” if she wants to include Field (Column) headings in the data download.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40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F083D-F5A8-4029-B7FD-F944CDEE187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3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Emphasize Shopping List analogy.</a:t>
            </a:r>
          </a:p>
          <a:p>
            <a:r>
              <a:rPr lang="en-US" baseline="0" dirty="0" smtClean="0"/>
              <a:t>Personnel Downloader will give you what you ask for.  You select field data to download and it gives it to you.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Remind users that they can</a:t>
            </a:r>
            <a:r>
              <a:rPr lang="en-US" baseline="0" dirty="0" smtClean="0"/>
              <a:t> only get data from screens they normally have security access to in QCC.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Contrast with HR Report / Job Selector which has canned / premade reports.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20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5E9F8-451B-4138-B362-B12F52B688CD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7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0FE4-D3DF-4E39-A3E6-16B14AF72FA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user</a:t>
            </a:r>
            <a:r>
              <a:rPr lang="en-US" baseline="0" dirty="0" smtClean="0"/>
              <a:t> to look at </a:t>
            </a:r>
            <a:r>
              <a:rPr lang="en-US" b="1" baseline="0" dirty="0" smtClean="0"/>
              <a:t>Data preview </a:t>
            </a:r>
            <a:r>
              <a:rPr lang="en-US" baseline="0" dirty="0" smtClean="0"/>
              <a:t>area to see what data will look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13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D8740-6832-4D12-84F9-6FA78AC4E55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70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C8828-B6DF-4C64-847D-05331A36CC63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53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8AAD5-50AB-453D-88BA-C9685DB05D4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r>
              <a:rPr lang="en-US" baseline="0" dirty="0" smtClean="0"/>
              <a:t> can add column headings in Excel.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15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1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users</a:t>
            </a:r>
            <a:r>
              <a:rPr lang="en-US" baseline="0" dirty="0" smtClean="0"/>
              <a:t> they cannot break anything since they are just dumping data out, they are not modifying data in the system.</a:t>
            </a:r>
          </a:p>
          <a:p>
            <a:r>
              <a:rPr lang="en-US" baseline="0" dirty="0" smtClean="0"/>
              <a:t>Also they can take screenshots (using FastStone Capture) to take a picture of fields on other presets to use as 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3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that there are many existing presets.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5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An important point is that although it is similar to Print Manager,</a:t>
            </a:r>
            <a:r>
              <a:rPr lang="en-US" sz="2400" baseline="0" dirty="0" smtClean="0"/>
              <a:t> </a:t>
            </a:r>
            <a:r>
              <a:rPr lang="en-US" sz="2400" dirty="0" smtClean="0"/>
              <a:t>the</a:t>
            </a:r>
            <a:r>
              <a:rPr lang="en-US" sz="2400" baseline="0" dirty="0" smtClean="0"/>
              <a:t> list of data </a:t>
            </a:r>
            <a:r>
              <a:rPr lang="en-US" sz="2400" dirty="0" smtClean="0"/>
              <a:t>files in Personnel Downloader does not auto-refresh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4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Presets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6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</a:t>
            </a:r>
            <a:r>
              <a:rPr lang="en-US" baseline="0" dirty="0" smtClean="0"/>
              <a:t> screen, you can refine settings for your preset. This is especially important when you are using existing preset created by someone else.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-Can select </a:t>
            </a:r>
            <a:r>
              <a:rPr lang="en-US" b="1" baseline="0" dirty="0" smtClean="0"/>
              <a:t>Private</a:t>
            </a:r>
            <a:r>
              <a:rPr lang="en-US" baseline="0" dirty="0" smtClean="0"/>
              <a:t> to make it so you are the only person who can see the preset</a:t>
            </a:r>
          </a:p>
          <a:p>
            <a:r>
              <a:rPr lang="en-US" baseline="0" dirty="0" smtClean="0"/>
              <a:t>-Update </a:t>
            </a:r>
            <a:r>
              <a:rPr lang="en-US" b="1" baseline="0" dirty="0" smtClean="0"/>
              <a:t>Payroll/Position control selection </a:t>
            </a:r>
            <a:r>
              <a:rPr lang="en-US" b="1" baseline="0" dirty="0" err="1" smtClean="0"/>
              <a:t>fy</a:t>
            </a:r>
            <a:endParaRPr lang="en-US" b="1" baseline="0" dirty="0" smtClean="0"/>
          </a:p>
          <a:p>
            <a:r>
              <a:rPr lang="en-US" b="0" baseline="0" dirty="0" smtClean="0"/>
              <a:t>-Update</a:t>
            </a:r>
            <a:r>
              <a:rPr lang="en-US" b="1" baseline="0" dirty="0" smtClean="0"/>
              <a:t> Control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1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where</a:t>
            </a:r>
            <a:r>
              <a:rPr lang="en-US" baseline="0" dirty="0" smtClean="0"/>
              <a:t> you build your</a:t>
            </a:r>
            <a:r>
              <a:rPr lang="en-US" dirty="0" smtClean="0"/>
              <a:t> “shopping list” in Personnel</a:t>
            </a:r>
            <a:r>
              <a:rPr lang="en-US" baseline="0" dirty="0" smtClean="0"/>
              <a:t> Downloader.</a:t>
            </a:r>
          </a:p>
          <a:p>
            <a:r>
              <a:rPr lang="en-US" baseline="0" dirty="0" smtClean="0"/>
              <a:t>This is where you “shop” for items or “fields” to include in your download.  You will save the fields you select to a preset, which is your “shopping list”.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file list does not auto-refresh.  You need to click the “gear” to get new data files generated.</a:t>
            </a:r>
          </a:p>
          <a:p>
            <a:r>
              <a:rPr lang="en-US" baseline="0" dirty="0" smtClean="0"/>
              <a:t>This is different from Print Manager which does auto-refresh with new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7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somewhat optional capability.  Your district should have at least an “EMP” and “@EMP” category.</a:t>
            </a:r>
          </a:p>
          <a:p>
            <a:r>
              <a:rPr lang="en-US" baseline="0" dirty="0" smtClean="0"/>
              <a:t>Your district can use Categories to help you classify or group different types of presets.</a:t>
            </a:r>
          </a:p>
          <a:p>
            <a:r>
              <a:rPr lang="en-US" b="1" baseline="0" dirty="0" smtClean="0"/>
              <a:t>You will a “Category” pull-download on the “Download/Global Settings” tab when you are adding or using a preset</a:t>
            </a:r>
          </a:p>
          <a:p>
            <a:r>
              <a:rPr lang="en-US" baseline="0" dirty="0" smtClean="0"/>
              <a:t>Generally we suggest that you choose “@EMP” for the category.</a:t>
            </a:r>
          </a:p>
          <a:p>
            <a:r>
              <a:rPr lang="en-US" baseline="0" dirty="0" smtClean="0"/>
              <a:t>When a category has an “@” sign it does what’s called an “outer join” in database terminology.</a:t>
            </a:r>
          </a:p>
          <a:p>
            <a:r>
              <a:rPr lang="en-US" baseline="0" dirty="0" smtClean="0"/>
              <a:t>Let’s say you are getting a list of employees and one of the fields you are downloading is for a bonus code field.</a:t>
            </a:r>
          </a:p>
          <a:p>
            <a:r>
              <a:rPr lang="en-US" baseline="0" dirty="0" smtClean="0"/>
              <a:t>If you include the category with the “@” it will include the employee in the data download even if she has nothing in that bonus code field.   Whereas if you selected the category without the “@” it would leave off the employee from </a:t>
            </a:r>
            <a:r>
              <a:rPr lang="en-US" baseline="0" smtClean="0"/>
              <a:t>the download </a:t>
            </a:r>
            <a:r>
              <a:rPr lang="en-US" baseline="0" dirty="0" smtClean="0"/>
              <a:t>if she has no bonus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BBA13-5147-4CE3-BF9A-A790EB3A90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0355814-EB23-44CC-8ACF-D4E7B1809CB9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0E02720-0EA0-47BE-8DAA-12074BACB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914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A44CE34-E444-4B77-B146-B5993464570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6008B28-9F2E-453C-9520-E6B305B62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8238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0BA50BD-52D4-4B1A-8372-1BBEB8B8832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0995D3AB-030A-4C8A-8F30-BF6982206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0138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48116BB-DF2E-4F1B-B387-66800C6983B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03BAD07-0E22-4209-8F90-968ED81ED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6067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D4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041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757F115-AC1A-43B9-B71F-5D56F4A7C508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D47F6B8-E38A-4C6E-816B-FFE41E6D6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0992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D7EE844-46CB-4438-9964-5FF4B5D46ED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222E393-9DC4-4564-A4DC-3C89CB691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9225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3424F88-690D-4907-98D2-92B3ED7E5E2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CBFD436-3300-46B1-83FE-08873EB87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7382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BBF5D70-4EF6-4F3F-BDD0-778AF8E802AA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06318BF-5594-4602-9AD6-47ACB669E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6149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AE1B337-39A9-42BB-8A7B-84F2F1B8DF4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0A194A4-5BF1-4B32-A245-92062D512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566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CE61212-C2CE-45CF-AC99-9DA10255BB0B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98281B6-78A4-40D2-9904-65D1E2C3A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5365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25F51D7-8E16-4ED1-98DE-539A7B8F1D3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2B2BC39-327A-48FA-85E0-D1C93FCAA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94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D4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041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DAE594C-CDD7-46C4-8BA2-E230AA054AB1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6E0C142-41AA-4D52-A231-A894AD7B9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9004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D1674E7-C3D6-4A5E-8150-14E62B59A95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DD1E71D-5279-497B-B326-1C030BAEA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468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083D25F3-95AA-42AC-8171-16100AA8C35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AC04DC5-D235-4375-AC0B-19903FC0E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9759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1B2CB83-484B-4240-B930-CD282CACA7E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F94E2E5-3830-4A35-83F0-1878FA7F3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8357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5EF1733-0F2A-4FD5-9819-41D5C6AC4085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30FB8EC-43A5-4B74-8402-61A36F0C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4007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D4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041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1EEC6C4-560B-46B8-A293-B3F17EC2B92D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6E08664-DAED-40F9-8944-850A9D566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2168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0E78953-F9B9-45DD-B258-1CF2932491C2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08EDE67-3996-482E-84F6-BFBAB6FC4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8262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B1F5C35-D8CB-46A5-95EE-9EDC725D6EC2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427719C-ECF9-4796-BD76-36EA6B5FE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4204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AB7323A-E4CF-4F37-92F3-9B13FB2C4069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4396EE0-90AD-42B4-BBDD-6ED1AB7FD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0147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93DD571-A7F1-492C-BEE2-6FD0ED456468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9865503-2CCB-4F35-AECB-F02CB61DE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2978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FAB330A-1847-44DB-B7B7-279FBC430E17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7906A44-6193-43DC-93B4-442597C50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9561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295F867-E40D-41D3-BAD2-CD69144C97C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6F4982D-D557-49C9-B3A3-F64D61BCB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8228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BD7CD94-2CDC-4181-8113-5D58CFD0E4CB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9DA27D5-F61F-4D31-855B-A40B5E531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5311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4F08E8E-9447-4372-BE7E-8BE2AB8E9752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DFF0762-070E-4F44-B72F-78825A6BF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453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5A5068C-5DDF-42BE-A7B2-96AF16EAD3AE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29DDA56-D0F5-449D-B56D-570B6DDDE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9718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7AD8420-F6D9-4E43-99D2-3AF6464E1D4C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E23DDB1-1C55-4E5E-9012-F27F1F88A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486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AC238B8-4C29-45F8-94F7-C8495686D00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7F74F73-0ECF-4D26-B3A8-F1F363797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756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BC94E03-3651-4D5D-96F7-14F2D52BBE18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98604C0-6598-4664-9257-B0BCA41A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5107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ACA5CDC-8FC6-4301-9E78-6FF93AF25F8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F77D0DC-2B1C-4F51-B134-6ABDBC1E7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2111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4CCFAE0-2B07-4157-B87B-DC4934E13E9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076E295B-AFDE-46F7-83BE-E8EAB0551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9732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54765A5-5918-4259-BA9F-2ADB3E6106A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F3095AE-8B61-448B-8DA3-678AAA7A7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0031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C0EA311-94B6-458E-9E04-6805302262D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F75A0B5-C6D0-4C54-A459-F77632336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6960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1A5B613-1D55-4886-8808-35AA233DA43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E4BEE95D-E215-4947-8D7C-1E01C8FB8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ransition spd="slow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43E23550-2470-4101-9025-0431910C6271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QCC Personnel Downloader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7A29FA4-6E9B-4DC5-B011-975F0C1E2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slow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FDA168AF-2DBF-4B65-AD74-1DFC0DE6A2FA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1DF2CF41-F167-4DB3-AE0B-328E3A01B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685800" y="39417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Century Gothic" pitchFamily="34" charset="0"/>
              </a:rPr>
              <a:t>QCC Personnel Downloader</a:t>
            </a:r>
            <a:br>
              <a:rPr lang="en-US" altLang="en-US" sz="3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altLang="en-US" sz="32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altLang="en-US" sz="3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6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"/>
            <a:ext cx="7620000" cy="6785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Download Definition Tab (cont.)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C:\Users\CDea\AppData\Local\Temp\SNAGHTML2088b3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31" y="975713"/>
            <a:ext cx="5950169" cy="48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64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Tab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 descr="C:\Users\CDea\AppData\Local\Temp\SNAGHTML208c32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6241392" cy="50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05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Categories Tab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 descr="C:\Users\CDea\AppData\Local\Temp\SNAGHTML209036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317552" cy="51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26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612966"/>
            <a:ext cx="5424487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Personnel Downloader</a:t>
            </a:r>
            <a:br>
              <a:rPr lang="en-US" sz="3600" dirty="0"/>
            </a:br>
            <a:r>
              <a:rPr lang="en-US" sz="3600" dirty="0"/>
              <a:t>Process Overview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6CD7-52C0-499A-87CC-866371C0B0B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97667" name="AutoShape 3"/>
          <p:cNvSpPr>
            <a:spLocks noChangeArrowheads="1"/>
          </p:cNvSpPr>
          <p:nvPr/>
        </p:nvSpPr>
        <p:spPr bwMode="auto">
          <a:xfrm>
            <a:off x="7191375" y="2206625"/>
            <a:ext cx="1143000" cy="1066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68" name="AutoShape 4"/>
          <p:cNvSpPr>
            <a:spLocks noChangeArrowheads="1"/>
          </p:cNvSpPr>
          <p:nvPr/>
        </p:nvSpPr>
        <p:spPr bwMode="auto">
          <a:xfrm>
            <a:off x="3140075" y="2362200"/>
            <a:ext cx="1447800" cy="914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69" name="AutoShape 5"/>
          <p:cNvSpPr>
            <a:spLocks noChangeArrowheads="1"/>
          </p:cNvSpPr>
          <p:nvPr/>
        </p:nvSpPr>
        <p:spPr bwMode="auto">
          <a:xfrm>
            <a:off x="5187950" y="2362200"/>
            <a:ext cx="1447800" cy="914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0" name="AutoShape 6"/>
          <p:cNvSpPr>
            <a:spLocks noChangeArrowheads="1"/>
          </p:cNvSpPr>
          <p:nvPr/>
        </p:nvSpPr>
        <p:spPr bwMode="auto">
          <a:xfrm>
            <a:off x="6324600" y="3581400"/>
            <a:ext cx="1447800" cy="914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2" name="AutoShape 8"/>
          <p:cNvSpPr>
            <a:spLocks noChangeArrowheads="1"/>
          </p:cNvSpPr>
          <p:nvPr/>
        </p:nvSpPr>
        <p:spPr bwMode="auto">
          <a:xfrm>
            <a:off x="1470025" y="2362200"/>
            <a:ext cx="1143000" cy="1066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3" name="AutoShape 9"/>
          <p:cNvSpPr>
            <a:spLocks noChangeArrowheads="1"/>
          </p:cNvSpPr>
          <p:nvPr/>
        </p:nvSpPr>
        <p:spPr bwMode="auto">
          <a:xfrm>
            <a:off x="3244850" y="4114800"/>
            <a:ext cx="1447800" cy="914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4" name="AutoShape 10"/>
          <p:cNvSpPr>
            <a:spLocks noChangeArrowheads="1"/>
          </p:cNvSpPr>
          <p:nvPr/>
        </p:nvSpPr>
        <p:spPr bwMode="auto">
          <a:xfrm>
            <a:off x="1365250" y="4876800"/>
            <a:ext cx="1447800" cy="914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5" name="computr2"/>
          <p:cNvSpPr>
            <a:spLocks noEditPoints="1" noChangeArrowheads="1"/>
          </p:cNvSpPr>
          <p:nvPr/>
        </p:nvSpPr>
        <p:spPr bwMode="auto">
          <a:xfrm>
            <a:off x="4953000" y="4648200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7676" name="Text Box 12"/>
          <p:cNvSpPr txBox="1">
            <a:spLocks noChangeArrowheads="1"/>
          </p:cNvSpPr>
          <p:nvPr/>
        </p:nvSpPr>
        <p:spPr bwMode="auto">
          <a:xfrm>
            <a:off x="1362075" y="50292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Maintain</a:t>
            </a:r>
            <a:br>
              <a:rPr lang="en-US" sz="1800" dirty="0"/>
            </a:br>
            <a:r>
              <a:rPr lang="en-US" sz="1800" dirty="0"/>
              <a:t>Categories</a:t>
            </a:r>
          </a:p>
        </p:txBody>
      </p:sp>
      <p:sp>
        <p:nvSpPr>
          <p:cNvPr id="497677" name="Text Box 13"/>
          <p:cNvSpPr txBox="1">
            <a:spLocks noChangeArrowheads="1"/>
          </p:cNvSpPr>
          <p:nvPr/>
        </p:nvSpPr>
        <p:spPr bwMode="auto">
          <a:xfrm>
            <a:off x="3355975" y="4114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Maintain</a:t>
            </a:r>
            <a:br>
              <a:rPr lang="en-US" sz="1800" dirty="0"/>
            </a:br>
            <a:r>
              <a:rPr lang="en-US" sz="1800" dirty="0"/>
              <a:t>Download</a:t>
            </a:r>
            <a:br>
              <a:rPr lang="en-US" sz="1800" dirty="0"/>
            </a:br>
            <a:r>
              <a:rPr lang="en-US" sz="1800" dirty="0"/>
              <a:t>Definitions</a:t>
            </a:r>
          </a:p>
        </p:txBody>
      </p:sp>
      <p:sp>
        <p:nvSpPr>
          <p:cNvPr id="497678" name="Text Box 14"/>
          <p:cNvSpPr txBox="1">
            <a:spLocks noChangeArrowheads="1"/>
          </p:cNvSpPr>
          <p:nvPr/>
        </p:nvSpPr>
        <p:spPr bwMode="auto">
          <a:xfrm>
            <a:off x="3184525" y="23622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Submit</a:t>
            </a:r>
            <a:br>
              <a:rPr lang="en-US" sz="1800" dirty="0"/>
            </a:br>
            <a:r>
              <a:rPr lang="en-US" sz="1800" dirty="0"/>
              <a:t>Download</a:t>
            </a:r>
            <a:br>
              <a:rPr lang="en-US" sz="1800" dirty="0"/>
            </a:br>
            <a:r>
              <a:rPr lang="en-US" sz="1800" dirty="0"/>
              <a:t>Definition</a:t>
            </a:r>
          </a:p>
        </p:txBody>
      </p:sp>
      <p:sp>
        <p:nvSpPr>
          <p:cNvPr id="497679" name="Text Box 15"/>
          <p:cNvSpPr txBox="1">
            <a:spLocks noChangeArrowheads="1"/>
          </p:cNvSpPr>
          <p:nvPr/>
        </p:nvSpPr>
        <p:spPr bwMode="auto">
          <a:xfrm>
            <a:off x="5219700" y="24384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Build/View</a:t>
            </a:r>
            <a:br>
              <a:rPr lang="en-US" sz="1800" dirty="0"/>
            </a:br>
            <a:r>
              <a:rPr lang="en-US" sz="1800" dirty="0"/>
              <a:t>Data files</a:t>
            </a:r>
          </a:p>
        </p:txBody>
      </p:sp>
      <p:sp>
        <p:nvSpPr>
          <p:cNvPr id="497680" name="Text Box 16"/>
          <p:cNvSpPr txBox="1">
            <a:spLocks noChangeArrowheads="1"/>
          </p:cNvSpPr>
          <p:nvPr/>
        </p:nvSpPr>
        <p:spPr bwMode="auto">
          <a:xfrm>
            <a:off x="6324600" y="3733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Download</a:t>
            </a:r>
            <a:br>
              <a:rPr lang="en-US" sz="1800" dirty="0"/>
            </a:br>
            <a:r>
              <a:rPr lang="en-US" sz="1800" dirty="0"/>
              <a:t>Data files</a:t>
            </a:r>
          </a:p>
        </p:txBody>
      </p:sp>
      <p:sp>
        <p:nvSpPr>
          <p:cNvPr id="497681" name="Text Box 17"/>
          <p:cNvSpPr txBox="1">
            <a:spLocks noChangeArrowheads="1"/>
          </p:cNvSpPr>
          <p:nvPr/>
        </p:nvSpPr>
        <p:spPr bwMode="auto">
          <a:xfrm>
            <a:off x="1438275" y="2667000"/>
            <a:ext cx="1447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Categories</a:t>
            </a:r>
            <a:br>
              <a:rPr lang="en-US" sz="1600" dirty="0"/>
            </a:br>
            <a:r>
              <a:rPr lang="en-US" sz="1600" dirty="0"/>
              <a:t>Downloads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97682" name="Text Box 18"/>
          <p:cNvSpPr txBox="1">
            <a:spLocks noChangeArrowheads="1"/>
          </p:cNvSpPr>
          <p:nvPr/>
        </p:nvSpPr>
        <p:spPr bwMode="auto">
          <a:xfrm>
            <a:off x="7404100" y="2619375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Data </a:t>
            </a:r>
            <a:br>
              <a:rPr lang="en-US" sz="1800" dirty="0"/>
            </a:br>
            <a:r>
              <a:rPr lang="en-US" sz="1800" dirty="0"/>
              <a:t>files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934200" y="777959"/>
            <a:ext cx="1447800" cy="1066800"/>
            <a:chOff x="6934200" y="777959"/>
            <a:chExt cx="1447800" cy="1066800"/>
          </a:xfrm>
        </p:grpSpPr>
        <p:sp>
          <p:nvSpPr>
            <p:cNvPr id="497671" name="AutoShape 7"/>
            <p:cNvSpPr>
              <a:spLocks noChangeArrowheads="1"/>
            </p:cNvSpPr>
            <p:nvPr/>
          </p:nvSpPr>
          <p:spPr bwMode="auto">
            <a:xfrm>
              <a:off x="6934200" y="777959"/>
              <a:ext cx="1143000" cy="1066800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7683" name="Text Box 19"/>
            <p:cNvSpPr txBox="1">
              <a:spLocks noChangeArrowheads="1"/>
            </p:cNvSpPr>
            <p:nvPr/>
          </p:nvSpPr>
          <p:spPr bwMode="auto">
            <a:xfrm>
              <a:off x="6934200" y="1095161"/>
              <a:ext cx="1447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/>
                <a:t>QSS</a:t>
              </a:r>
              <a:br>
                <a:rPr lang="en-US" sz="1600" dirty="0"/>
              </a:br>
              <a:r>
                <a:rPr lang="en-US" sz="1600" dirty="0"/>
                <a:t>PERPAY DB</a:t>
              </a:r>
            </a:p>
          </p:txBody>
        </p:sp>
      </p:grpSp>
      <p:sp>
        <p:nvSpPr>
          <p:cNvPr id="497684" name="Line 20"/>
          <p:cNvSpPr>
            <a:spLocks noChangeShapeType="1"/>
          </p:cNvSpPr>
          <p:nvPr/>
        </p:nvSpPr>
        <p:spPr bwMode="auto">
          <a:xfrm flipH="1" flipV="1">
            <a:off x="1828800" y="3382963"/>
            <a:ext cx="168275" cy="1373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85" name="Line 21"/>
          <p:cNvSpPr>
            <a:spLocks noChangeShapeType="1"/>
          </p:cNvSpPr>
          <p:nvPr/>
        </p:nvSpPr>
        <p:spPr bwMode="auto">
          <a:xfrm>
            <a:off x="2239963" y="3398838"/>
            <a:ext cx="823912" cy="611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86" name="Line 22"/>
          <p:cNvSpPr>
            <a:spLocks noChangeShapeType="1"/>
          </p:cNvSpPr>
          <p:nvPr/>
        </p:nvSpPr>
        <p:spPr bwMode="auto">
          <a:xfrm>
            <a:off x="2622550" y="2819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87" name="Line 23"/>
          <p:cNvSpPr>
            <a:spLocks noChangeShapeType="1"/>
          </p:cNvSpPr>
          <p:nvPr/>
        </p:nvSpPr>
        <p:spPr bwMode="auto">
          <a:xfrm>
            <a:off x="4624388" y="2819400"/>
            <a:ext cx="5794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88" name="Line 24"/>
          <p:cNvSpPr>
            <a:spLocks noChangeShapeType="1"/>
          </p:cNvSpPr>
          <p:nvPr/>
        </p:nvSpPr>
        <p:spPr bwMode="auto">
          <a:xfrm flipV="1">
            <a:off x="6667500" y="2819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89" name="Line 25"/>
          <p:cNvSpPr>
            <a:spLocks noChangeShapeType="1"/>
          </p:cNvSpPr>
          <p:nvPr/>
        </p:nvSpPr>
        <p:spPr bwMode="auto">
          <a:xfrm flipH="1">
            <a:off x="7315200" y="3352800"/>
            <a:ext cx="228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90" name="Line 26"/>
          <p:cNvSpPr>
            <a:spLocks noChangeShapeType="1"/>
          </p:cNvSpPr>
          <p:nvPr/>
        </p:nvSpPr>
        <p:spPr bwMode="auto">
          <a:xfrm flipH="1">
            <a:off x="6400800" y="44958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91" name="AutoShape 27"/>
          <p:cNvSpPr>
            <a:spLocks noChangeArrowheads="1"/>
          </p:cNvSpPr>
          <p:nvPr/>
        </p:nvSpPr>
        <p:spPr bwMode="auto">
          <a:xfrm>
            <a:off x="6934200" y="4724400"/>
            <a:ext cx="1752600" cy="11890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92" name="Line 28"/>
          <p:cNvSpPr>
            <a:spLocks noChangeShapeType="1"/>
          </p:cNvSpPr>
          <p:nvPr/>
        </p:nvSpPr>
        <p:spPr bwMode="auto">
          <a:xfrm flipH="1">
            <a:off x="6400800" y="5257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7693" name="Text Box 29"/>
          <p:cNvSpPr txBox="1">
            <a:spLocks noChangeArrowheads="1"/>
          </p:cNvSpPr>
          <p:nvPr/>
        </p:nvSpPr>
        <p:spPr bwMode="auto">
          <a:xfrm>
            <a:off x="6965950" y="467995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/>
              <a:t>Analyze &amp; Manipulate Data Using PC Tools</a:t>
            </a:r>
          </a:p>
        </p:txBody>
      </p:sp>
      <p:sp>
        <p:nvSpPr>
          <p:cNvPr id="497694" name="Rectangle 30"/>
          <p:cNvSpPr>
            <a:spLocks noChangeArrowheads="1"/>
          </p:cNvSpPr>
          <p:nvPr/>
        </p:nvSpPr>
        <p:spPr bwMode="auto">
          <a:xfrm>
            <a:off x="3079750" y="3886200"/>
            <a:ext cx="1981200" cy="129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95" name="Rectangle 31"/>
          <p:cNvSpPr>
            <a:spLocks noChangeArrowheads="1"/>
          </p:cNvSpPr>
          <p:nvPr/>
        </p:nvSpPr>
        <p:spPr bwMode="auto">
          <a:xfrm>
            <a:off x="1289050" y="4724400"/>
            <a:ext cx="1676400" cy="1371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96" name="Rectangle 32"/>
          <p:cNvSpPr>
            <a:spLocks noChangeArrowheads="1"/>
          </p:cNvSpPr>
          <p:nvPr/>
        </p:nvSpPr>
        <p:spPr bwMode="auto">
          <a:xfrm>
            <a:off x="7051675" y="2130425"/>
            <a:ext cx="1600200" cy="121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3714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976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49808"/>
          </a:xfrm>
        </p:spPr>
        <p:txBody>
          <a:bodyPr>
            <a:normAutofit/>
          </a:bodyPr>
          <a:lstStyle/>
          <a:p>
            <a:r>
              <a:rPr lang="en-US" sz="2800" dirty="0"/>
              <a:t>Example #1: Mail Merge for TB Letter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55A-3D44-4B0F-B238-B83EF25AE3B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181627" y="1600200"/>
            <a:ext cx="27901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Select </a:t>
            </a:r>
            <a:r>
              <a:rPr lang="en-US" sz="2400" b="1" dirty="0" smtClean="0">
                <a:solidFill>
                  <a:srgbClr val="C71E25"/>
                </a:solidFill>
                <a:latin typeface="Century Gothic" pitchFamily="34" charset="0"/>
              </a:rPr>
              <a:t>TBMM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and </a:t>
            </a:r>
            <a:r>
              <a:rPr lang="en-US" sz="2400" dirty="0">
                <a:latin typeface="Century Gothic" pitchFamily="34" charset="0"/>
              </a:rPr>
              <a:t>click on </a:t>
            </a:r>
            <a:r>
              <a:rPr lang="en-US" sz="2400" b="1" dirty="0">
                <a:solidFill>
                  <a:srgbClr val="C71E25"/>
                </a:solidFill>
                <a:latin typeface="Century Gothic" pitchFamily="34" charset="0"/>
              </a:rPr>
              <a:t>Open Download Definition</a:t>
            </a:r>
            <a:r>
              <a:rPr lang="en-US" sz="2400" dirty="0">
                <a:latin typeface="Century Gothic" pitchFamily="34" charset="0"/>
              </a:rPr>
              <a:t> icon</a:t>
            </a:r>
          </a:p>
        </p:txBody>
      </p:sp>
      <p:pic>
        <p:nvPicPr>
          <p:cNvPr id="1028" name="Picture 4" descr="C:\Users\CDea\AppData\Local\Temp\SNAGHTML24eebf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543351" cy="44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5644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2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94944"/>
          </a:xfrm>
        </p:spPr>
        <p:txBody>
          <a:bodyPr>
            <a:normAutofit/>
          </a:bodyPr>
          <a:lstStyle/>
          <a:p>
            <a:r>
              <a:rPr lang="en-US" sz="2800" dirty="0"/>
              <a:t>Example </a:t>
            </a:r>
            <a:r>
              <a:rPr lang="en-US" sz="2800" dirty="0" smtClean="0"/>
              <a:t>1: </a:t>
            </a:r>
            <a:r>
              <a:rPr lang="en-US" sz="2800" dirty="0"/>
              <a:t>Download/Global Settings Screen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5029200"/>
            <a:ext cx="7696200" cy="838200"/>
          </a:xfrm>
        </p:spPr>
        <p:txBody>
          <a:bodyPr/>
          <a:lstStyle/>
          <a:p>
            <a:r>
              <a:rPr lang="en-US" sz="2400" dirty="0"/>
              <a:t>Click the </a:t>
            </a:r>
            <a:r>
              <a:rPr lang="en-US" sz="2400" b="1" dirty="0">
                <a:solidFill>
                  <a:srgbClr val="C71E25"/>
                </a:solidFill>
              </a:rPr>
              <a:t>Submit Job to Create Data File </a:t>
            </a:r>
            <a:r>
              <a:rPr lang="en-US" sz="2400" dirty="0" smtClean="0"/>
              <a:t>icon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000" b="1" i="1" dirty="0" smtClean="0">
                <a:solidFill>
                  <a:schemeClr val="accent2"/>
                </a:solidFill>
              </a:rPr>
              <a:t>-if you do not need to modify the preset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CB8-073F-42D3-8C24-FAB34A9338EA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2052" name="Picture 4" descr="C:\Users\CDea\AppData\Local\Temp\SNAGHTML24f01a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762001"/>
            <a:ext cx="5181600" cy="41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9743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66594" grpId="0"/>
      <p:bldP spid="36659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144"/>
            <a:ext cx="8229600" cy="694944"/>
          </a:xfrm>
        </p:spPr>
        <p:txBody>
          <a:bodyPr>
            <a:normAutofit/>
          </a:bodyPr>
          <a:lstStyle/>
          <a:p>
            <a:r>
              <a:rPr lang="en-US" sz="2800" dirty="0"/>
              <a:t>Example </a:t>
            </a:r>
            <a:r>
              <a:rPr lang="en-US" sz="2800" dirty="0" smtClean="0"/>
              <a:t>1: </a:t>
            </a:r>
            <a:r>
              <a:rPr lang="en-US" sz="2800" dirty="0"/>
              <a:t>Field Selection Screen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531285"/>
            <a:ext cx="8534400" cy="537766"/>
          </a:xfrm>
        </p:spPr>
        <p:txBody>
          <a:bodyPr/>
          <a:lstStyle/>
          <a:p>
            <a:r>
              <a:rPr lang="en-US" sz="2400" dirty="0"/>
              <a:t>Click the </a:t>
            </a:r>
            <a:r>
              <a:rPr lang="en-US" sz="2400" b="1" dirty="0">
                <a:solidFill>
                  <a:srgbClr val="C71E25"/>
                </a:solidFill>
              </a:rPr>
              <a:t>Submit Job to Create Data File </a:t>
            </a:r>
            <a:r>
              <a:rPr lang="en-US" sz="2400" dirty="0"/>
              <a:t>icon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CB8-073F-42D3-8C24-FAB34A9338EA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28674" name="Picture 2" descr="C:\Users\CDea\AppData\Local\Temp\SNAGHTML24f545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4485"/>
            <a:ext cx="602593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2403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66594" grpId="0"/>
      <p:bldP spid="36659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6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56" y="30480"/>
            <a:ext cx="8229600" cy="67665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Create the Download File </a:t>
            </a:r>
            <a:r>
              <a:rPr lang="en-US" sz="3200" dirty="0"/>
              <a:t>(cont.)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6EE8-5293-463F-8E13-03A7C2D0EEF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341453" y="1600200"/>
            <a:ext cx="3316147" cy="34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4500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</a:pPr>
            <a:r>
              <a:rPr lang="en-US" sz="2400" dirty="0">
                <a:latin typeface="Century Gothic" pitchFamily="34" charset="0"/>
              </a:rPr>
              <a:t>Enter a </a:t>
            </a:r>
            <a:r>
              <a:rPr lang="en-US" sz="2400" dirty="0" smtClean="0">
                <a:latin typeface="Century Gothic" pitchFamily="34" charset="0"/>
              </a:rPr>
              <a:t>name for the 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</a:rPr>
              <a:t>Data File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ct val="4500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</a:pPr>
            <a:r>
              <a:rPr lang="en-US" sz="2400" dirty="0">
                <a:latin typeface="Century Gothic" pitchFamily="34" charset="0"/>
              </a:rPr>
              <a:t>Click the </a:t>
            </a:r>
            <a:r>
              <a:rPr lang="en-US" sz="2400" b="1" dirty="0">
                <a:solidFill>
                  <a:srgbClr val="C71E25"/>
                </a:solidFill>
                <a:latin typeface="Century Gothic" pitchFamily="34" charset="0"/>
              </a:rPr>
              <a:t>Submit Job to Create Data File</a:t>
            </a:r>
            <a:r>
              <a:rPr lang="en-US" sz="2400" dirty="0">
                <a:latin typeface="Century Gothic" pitchFamily="34" charset="0"/>
              </a:rPr>
              <a:t> icon</a:t>
            </a:r>
          </a:p>
        </p:txBody>
      </p:sp>
      <p:pic>
        <p:nvPicPr>
          <p:cNvPr id="4100" name="Picture 4" descr="C:\Users\CDea\AppData\Local\Temp\SNAGHTML24f8ce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1781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7600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48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"/>
            <a:ext cx="8229600" cy="676656"/>
          </a:xfrm>
        </p:spPr>
        <p:txBody>
          <a:bodyPr>
            <a:normAutofit/>
          </a:bodyPr>
          <a:lstStyle/>
          <a:p>
            <a:r>
              <a:rPr lang="en-US" sz="2800" dirty="0"/>
              <a:t>Create the Download File (cont.)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AC0-9AAD-4E44-AB90-FBDC1957734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52400" y="2133599"/>
            <a:ext cx="6122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l"/>
            </a:pPr>
            <a:r>
              <a:rPr lang="en-US" sz="2800" dirty="0">
                <a:latin typeface="Arial" charset="0"/>
              </a:rPr>
              <a:t> </a:t>
            </a:r>
            <a:r>
              <a:rPr lang="en-US" sz="3200" dirty="0">
                <a:latin typeface="Century Gothic" pitchFamily="34" charset="0"/>
              </a:rPr>
              <a:t>Click</a:t>
            </a:r>
            <a:r>
              <a:rPr lang="en-US" sz="3200" b="1" dirty="0"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C71E25"/>
                </a:solidFill>
                <a:latin typeface="Century Gothic" pitchFamily="34" charset="0"/>
              </a:rPr>
              <a:t>OK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5867400" cy="474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4318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38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296"/>
            <a:ext cx="8229600" cy="832104"/>
          </a:xfrm>
        </p:spPr>
        <p:txBody>
          <a:bodyPr/>
          <a:lstStyle/>
          <a:p>
            <a:r>
              <a:rPr lang="en-US" dirty="0"/>
              <a:t>Download File into Excel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213170" y="1905000"/>
            <a:ext cx="2072830" cy="2667000"/>
          </a:xfrm>
        </p:spPr>
        <p:txBody>
          <a:bodyPr/>
          <a:lstStyle/>
          <a:p>
            <a:r>
              <a:rPr lang="en-US" dirty="0"/>
              <a:t>Click on </a:t>
            </a:r>
            <a:r>
              <a:rPr lang="en-US" b="1" dirty="0">
                <a:solidFill>
                  <a:srgbClr val="C71E25"/>
                </a:solidFill>
              </a:rPr>
              <a:t>Data</a:t>
            </a:r>
            <a:r>
              <a:rPr lang="en-US" dirty="0"/>
              <a:t> tab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19E5-F8EF-44B0-AA1C-C881D110912B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5122" name="Picture 2" descr="C:\Users\CDea\AppData\Local\Temp\SNAGHTML246262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69954"/>
            <a:ext cx="6076950" cy="49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7382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6898" grpId="0"/>
      <p:bldP spid="33689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6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6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6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6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6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entury Gothic" pitchFamily="34" charset="0"/>
              </a:rPr>
              <a:t>Presenter Information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232275"/>
          </a:xfrm>
        </p:spPr>
        <p:txBody>
          <a:bodyPr/>
          <a:lstStyle/>
          <a:p>
            <a:pPr marL="45720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en-US" sz="4800" b="1" dirty="0" smtClean="0"/>
          </a:p>
          <a:p>
            <a:pPr marL="45720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4800" b="1" dirty="0" smtClean="0"/>
              <a:t>Allen Tang</a:t>
            </a:r>
            <a:endParaRPr lang="en-US" altLang="en-US" sz="2400" dirty="0" smtClean="0"/>
          </a:p>
          <a:p>
            <a:pPr marL="45720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400" b="1" dirty="0" smtClean="0"/>
              <a:t>Applications </a:t>
            </a:r>
            <a:r>
              <a:rPr lang="en-US" altLang="en-US" sz="2400" b="1" dirty="0"/>
              <a:t>Systems </a:t>
            </a:r>
            <a:r>
              <a:rPr lang="en-US" altLang="en-US" sz="2400" b="1" dirty="0" smtClean="0"/>
              <a:t>Analyst</a:t>
            </a:r>
            <a:endParaRPr lang="en-US" altLang="en-US" sz="2400" b="1" dirty="0"/>
          </a:p>
          <a:p>
            <a:pPr marL="45720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400" b="1" dirty="0"/>
              <a:t>Santa Clara </a:t>
            </a:r>
            <a:r>
              <a:rPr lang="en-US" altLang="en-US" sz="2400" b="1" dirty="0" smtClean="0"/>
              <a:t>County Office </a:t>
            </a:r>
            <a:r>
              <a:rPr lang="en-US" altLang="en-US" sz="2400" b="1" dirty="0"/>
              <a:t>of Education</a:t>
            </a:r>
          </a:p>
          <a:p>
            <a:pPr marL="45720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400" b="1" dirty="0"/>
              <a:t>a</a:t>
            </a:r>
            <a:r>
              <a:rPr lang="en-US" altLang="en-US" sz="2400" b="1" smtClean="0"/>
              <a:t>llen_tang@sccoe.org</a:t>
            </a:r>
            <a:r>
              <a:rPr lang="en-US" altLang="en-US" sz="2400" b="1" dirty="0"/>
              <a:t>	</a:t>
            </a:r>
          </a:p>
          <a:p>
            <a:pPr marL="45720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400" b="1" dirty="0" smtClean="0"/>
              <a:t>(408) </a:t>
            </a:r>
            <a:r>
              <a:rPr lang="en-US" altLang="en-US" sz="2400" b="1" dirty="0" smtClean="0"/>
              <a:t>453-6714</a:t>
            </a:r>
            <a:endParaRPr lang="en-US" altLang="en-US" sz="2400" b="1" dirty="0" smtClean="0"/>
          </a:p>
          <a:p>
            <a:pPr marL="45720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en-US" sz="2400" b="1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"/>
            <a:ext cx="8229600" cy="850392"/>
          </a:xfrm>
        </p:spPr>
        <p:txBody>
          <a:bodyPr>
            <a:normAutofit/>
          </a:bodyPr>
          <a:lstStyle/>
          <a:p>
            <a:r>
              <a:rPr lang="en-US" sz="2800" dirty="0"/>
              <a:t>Download File into Excel (cont.)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2667000" cy="3810000"/>
          </a:xfrm>
        </p:spPr>
        <p:txBody>
          <a:bodyPr/>
          <a:lstStyle/>
          <a:p>
            <a:r>
              <a:rPr lang="en-US" sz="2000" dirty="0"/>
              <a:t>Locate </a:t>
            </a:r>
            <a:r>
              <a:rPr lang="en-US" sz="2000" dirty="0" smtClean="0"/>
              <a:t>your </a:t>
            </a:r>
            <a:r>
              <a:rPr lang="en-US" sz="2000" b="1" dirty="0" smtClean="0">
                <a:solidFill>
                  <a:srgbClr val="C00000"/>
                </a:solidFill>
              </a:rPr>
              <a:t>QCC USERID </a:t>
            </a:r>
            <a:r>
              <a:rPr lang="en-US" sz="2000" dirty="0" smtClean="0"/>
              <a:t>from the </a:t>
            </a:r>
            <a:r>
              <a:rPr lang="en-US" sz="2000" b="1" dirty="0" smtClean="0">
                <a:solidFill>
                  <a:srgbClr val="C00000"/>
                </a:solidFill>
              </a:rPr>
              <a:t>Owner</a:t>
            </a:r>
            <a:r>
              <a:rPr lang="en-US" sz="2000" dirty="0" smtClean="0"/>
              <a:t> pull-down</a:t>
            </a:r>
          </a:p>
          <a:p>
            <a:r>
              <a:rPr lang="en-US" sz="2000" dirty="0" smtClean="0"/>
              <a:t>Click </a:t>
            </a:r>
            <a:r>
              <a:rPr lang="en-US" sz="2000" b="1" dirty="0" smtClean="0">
                <a:solidFill>
                  <a:srgbClr val="C00000"/>
                </a:solidFill>
              </a:rPr>
              <a:t>Get List of Data Files </a:t>
            </a:r>
            <a:r>
              <a:rPr lang="en-US" sz="2000" dirty="0" smtClean="0"/>
              <a:t>button</a:t>
            </a:r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694-608A-4509-9465-6576BDC5B928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6" y="838200"/>
            <a:ext cx="6071764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3585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7922" grpId="0"/>
      <p:bldP spid="3379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850392"/>
          </a:xfrm>
        </p:spPr>
        <p:txBody>
          <a:bodyPr>
            <a:normAutofit/>
          </a:bodyPr>
          <a:lstStyle/>
          <a:p>
            <a:r>
              <a:rPr lang="en-US" sz="2800" dirty="0"/>
              <a:t>Download File into Excel (cont.)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18992"/>
            <a:ext cx="2514600" cy="4215008"/>
          </a:xfrm>
        </p:spPr>
        <p:txBody>
          <a:bodyPr/>
          <a:lstStyle/>
          <a:p>
            <a:r>
              <a:rPr lang="en-US" dirty="0"/>
              <a:t>Locate and click </a:t>
            </a:r>
            <a:r>
              <a:rPr lang="en-US" dirty="0" smtClean="0"/>
              <a:t>to select  </a:t>
            </a:r>
            <a:r>
              <a:rPr lang="en-US" dirty="0"/>
              <a:t>the new </a:t>
            </a:r>
            <a:r>
              <a:rPr lang="en-US" dirty="0" smtClean="0"/>
              <a:t>Data file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694-608A-4509-9465-6576BDC5B928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7172" name="Picture 4" descr="C:\Users\CDea\AppData\Local\Temp\SNAGHTML24fb6e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43307"/>
            <a:ext cx="5867400" cy="47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3032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7922" grpId="0"/>
      <p:bldP spid="3379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664" y="92192"/>
            <a:ext cx="8229600" cy="850392"/>
          </a:xfrm>
        </p:spPr>
        <p:txBody>
          <a:bodyPr>
            <a:normAutofit/>
          </a:bodyPr>
          <a:lstStyle/>
          <a:p>
            <a:r>
              <a:rPr lang="en-US" sz="2800" dirty="0"/>
              <a:t>Download File into Excel (cont.)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xfrm>
            <a:off x="82296" y="1447800"/>
            <a:ext cx="2667000" cy="3962400"/>
          </a:xfrm>
        </p:spPr>
        <p:txBody>
          <a:bodyPr/>
          <a:lstStyle/>
          <a:p>
            <a:r>
              <a:rPr lang="en-US" dirty="0"/>
              <a:t>Click on </a:t>
            </a:r>
            <a:r>
              <a:rPr lang="en-US" b="1" dirty="0">
                <a:solidFill>
                  <a:srgbClr val="C71E25"/>
                </a:solidFill>
              </a:rPr>
              <a:t>“sunny”</a:t>
            </a:r>
            <a:r>
              <a:rPr lang="en-US" dirty="0"/>
              <a:t> Excel Wizard icon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4FEF-1B3A-4526-A0F0-EDAD82EB8DC7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8196" name="Picture 4" descr="C:\Users\CDea\AppData\Local\Temp\SNAGHTML24fc49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33" y="952500"/>
            <a:ext cx="5978852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548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8946" grpId="0"/>
      <p:bldP spid="33894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5528"/>
          </a:xfrm>
        </p:spPr>
        <p:txBody>
          <a:bodyPr/>
          <a:lstStyle/>
          <a:p>
            <a:r>
              <a:rPr lang="en-US" sz="4000" dirty="0"/>
              <a:t>Download File into Excel </a:t>
            </a:r>
            <a:r>
              <a:rPr lang="en-US" sz="3200" dirty="0"/>
              <a:t>(cont.)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2590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Click on </a:t>
            </a:r>
            <a:r>
              <a:rPr lang="en-US" b="1" dirty="0">
                <a:solidFill>
                  <a:srgbClr val="C71E25"/>
                </a:solidFill>
              </a:rPr>
              <a:t>Open</a:t>
            </a:r>
          </a:p>
          <a:p>
            <a:pPr>
              <a:lnSpc>
                <a:spcPct val="90000"/>
              </a:lnSpc>
            </a:pPr>
            <a:r>
              <a:rPr lang="en-US" dirty="0"/>
              <a:t>DO NOT change the filename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FFA2-566A-4ED3-84B2-7306CA433420}" type="slidenum">
              <a:rPr lang="en-US"/>
              <a:pPr/>
              <a:t>23</a:t>
            </a:fld>
            <a:endParaRPr lang="en-US" dirty="0"/>
          </a:p>
        </p:txBody>
      </p:sp>
      <p:pic>
        <p:nvPicPr>
          <p:cNvPr id="9220" name="Picture 4" descr="C:\Users\CDea\AppData\Local\Temp\SNAGHTML24fd00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623146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8279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39970" grpId="0"/>
      <p:bldP spid="33997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9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9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9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9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9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2960"/>
          </a:xfrm>
        </p:spPr>
        <p:txBody>
          <a:bodyPr>
            <a:normAutofit/>
          </a:bodyPr>
          <a:lstStyle/>
          <a:p>
            <a:r>
              <a:rPr lang="en-US" sz="2800" dirty="0"/>
              <a:t>Download File into Excel (cont.)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7491412" cy="52705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>
                <a:solidFill>
                  <a:srgbClr val="C71E25"/>
                </a:solidFill>
              </a:rPr>
              <a:t>Next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7981-684B-4077-BA5E-9DE787D954FD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10244" name="Picture 4" descr="C:\Users\CDea\AppData\Local\Temp\SNAGHTML24ff2a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55721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7262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40994" grpId="0"/>
      <p:bldP spid="34099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0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0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0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0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0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52400"/>
            <a:ext cx="8229600" cy="758952"/>
          </a:xfrm>
        </p:spPr>
        <p:txBody>
          <a:bodyPr>
            <a:normAutofit/>
          </a:bodyPr>
          <a:lstStyle/>
          <a:p>
            <a:r>
              <a:rPr lang="en-US" sz="2800" dirty="0"/>
              <a:t>Download File into Excel (cont.)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76350"/>
            <a:ext cx="2514600" cy="405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Select </a:t>
            </a:r>
            <a:r>
              <a:rPr lang="en-US" sz="2800" b="1" dirty="0">
                <a:solidFill>
                  <a:srgbClr val="C71E25"/>
                </a:solidFill>
              </a:rPr>
              <a:t>Comma</a:t>
            </a:r>
            <a:r>
              <a:rPr lang="en-US" sz="2800" dirty="0"/>
              <a:t> delimiter and click </a:t>
            </a:r>
            <a:r>
              <a:rPr lang="en-US" sz="2800" b="1" dirty="0">
                <a:solidFill>
                  <a:srgbClr val="C71E25"/>
                </a:solidFill>
              </a:rPr>
              <a:t>Next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BE2-9478-4038-B618-8C0B73561552}" type="slidenum">
              <a:rPr lang="en-US"/>
              <a:pPr/>
              <a:t>25</a:t>
            </a:fld>
            <a:endParaRPr lang="en-US" dirty="0"/>
          </a:p>
        </p:txBody>
      </p:sp>
      <p:pic>
        <p:nvPicPr>
          <p:cNvPr id="11268" name="Picture 4" descr="C:\Users\CDea\AppData\Local\Temp\SNAGHTML250050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22248"/>
            <a:ext cx="55721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6407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42018" grpId="0"/>
      <p:bldP spid="3420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2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2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2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2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2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94944"/>
          </a:xfrm>
        </p:spPr>
        <p:txBody>
          <a:bodyPr>
            <a:normAutofit/>
          </a:bodyPr>
          <a:lstStyle/>
          <a:p>
            <a:r>
              <a:rPr lang="en-US" sz="2800" dirty="0"/>
              <a:t>Download File into Excel (cont.)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43051"/>
            <a:ext cx="2788919" cy="3886199"/>
          </a:xfrm>
        </p:spPr>
        <p:txBody>
          <a:bodyPr/>
          <a:lstStyle/>
          <a:p>
            <a:r>
              <a:rPr lang="en-US" sz="2800" dirty="0"/>
              <a:t>Select all </a:t>
            </a:r>
            <a:r>
              <a:rPr lang="en-US" sz="2800" dirty="0" smtClean="0"/>
              <a:t>columns: </a:t>
            </a:r>
            <a:r>
              <a:rPr lang="en-US" sz="2800" dirty="0"/>
              <a:t>press </a:t>
            </a:r>
            <a:r>
              <a:rPr lang="en-US" sz="2800" b="1" dirty="0">
                <a:solidFill>
                  <a:srgbClr val="C71E25"/>
                </a:solidFill>
              </a:rPr>
              <a:t>&lt;SHIFT&gt;</a:t>
            </a:r>
            <a:r>
              <a:rPr lang="en-US" sz="2800" dirty="0"/>
              <a:t> and click on</a:t>
            </a:r>
            <a:r>
              <a:rPr lang="en-US" sz="2800" b="1" dirty="0">
                <a:solidFill>
                  <a:srgbClr val="C71E25"/>
                </a:solidFill>
              </a:rPr>
              <a:t> last column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B4C6-EE97-4E4E-8A0C-CCC91D1E4440}" type="slidenum">
              <a:rPr lang="en-US"/>
              <a:pPr/>
              <a:t>26</a:t>
            </a:fld>
            <a:endParaRPr lang="en-US" dirty="0"/>
          </a:p>
        </p:txBody>
      </p:sp>
      <p:pic>
        <p:nvPicPr>
          <p:cNvPr id="12292" name="Picture 4" descr="C:\Users\CDea\AppData\Local\Temp\SNAGHTML2501df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64921"/>
            <a:ext cx="5784396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8165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43042" grpId="0"/>
      <p:bldP spid="34304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3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3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3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3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3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81" y="76200"/>
            <a:ext cx="8229600" cy="676656"/>
          </a:xfrm>
        </p:spPr>
        <p:txBody>
          <a:bodyPr>
            <a:normAutofit/>
          </a:bodyPr>
          <a:lstStyle/>
          <a:p>
            <a:r>
              <a:rPr lang="en-US" sz="2800" dirty="0"/>
              <a:t>Download File into Excel (cont.)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2286000" cy="5207000"/>
          </a:xfrm>
        </p:spPr>
        <p:txBody>
          <a:bodyPr/>
          <a:lstStyle/>
          <a:p>
            <a:r>
              <a:rPr lang="en-US" sz="2800" dirty="0"/>
              <a:t>Select </a:t>
            </a:r>
            <a:r>
              <a:rPr lang="en-US" sz="2800" b="1" dirty="0">
                <a:solidFill>
                  <a:srgbClr val="C71E25"/>
                </a:solidFill>
              </a:rPr>
              <a:t>Text</a:t>
            </a:r>
            <a:r>
              <a:rPr lang="en-US" sz="2800" dirty="0"/>
              <a:t> radio button </a:t>
            </a:r>
          </a:p>
          <a:p>
            <a:r>
              <a:rPr lang="en-US" sz="2800" dirty="0"/>
              <a:t>Click </a:t>
            </a:r>
            <a:r>
              <a:rPr lang="en-US" sz="2800" b="1" dirty="0">
                <a:solidFill>
                  <a:srgbClr val="C71E25"/>
                </a:solidFill>
              </a:rPr>
              <a:t>Finish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241-0B49-4EA4-8361-39FB399957AF}" type="slidenum">
              <a:rPr lang="en-US"/>
              <a:pPr/>
              <a:t>27</a:t>
            </a:fld>
            <a:endParaRPr lang="en-US" dirty="0"/>
          </a:p>
        </p:txBody>
      </p:sp>
      <p:pic>
        <p:nvPicPr>
          <p:cNvPr id="13316" name="Picture 4" descr="C:\Users\CDea\AppData\Local\Temp\SNAGHTML25030f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5828972" cy="418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0388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44066" grpId="0"/>
      <p:bldP spid="34406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4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40080"/>
          </a:xfrm>
        </p:spPr>
        <p:txBody>
          <a:bodyPr>
            <a:normAutofit/>
          </a:bodyPr>
          <a:lstStyle/>
          <a:p>
            <a:r>
              <a:rPr lang="en-US" sz="2800" dirty="0"/>
              <a:t>Excel File Created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5410200"/>
            <a:ext cx="7491412" cy="566737"/>
          </a:xfrm>
        </p:spPr>
        <p:txBody>
          <a:bodyPr/>
          <a:lstStyle/>
          <a:p>
            <a:r>
              <a:rPr lang="en-US" sz="2800" dirty="0"/>
              <a:t>Use Excel to format your file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4481-15F7-4B0D-A108-45C812188825}" type="slidenum">
              <a:rPr lang="en-US"/>
              <a:pPr/>
              <a:t>28</a:t>
            </a:fld>
            <a:endParaRPr lang="en-US" dirty="0"/>
          </a:p>
        </p:txBody>
      </p:sp>
      <p:pic>
        <p:nvPicPr>
          <p:cNvPr id="14342" name="Picture 6" descr="C:\Users\CDea\AppData\Local\Temp\SNAGHTML250557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4" y="762000"/>
            <a:ext cx="5636895" cy="45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5236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73762" grpId="0"/>
      <p:bldP spid="37376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3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3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3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3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3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"/>
            <a:ext cx="8229600" cy="1143000"/>
          </a:xfrm>
        </p:spPr>
        <p:txBody>
          <a:bodyPr/>
          <a:lstStyle/>
          <a:p>
            <a:r>
              <a:rPr lang="en-US" dirty="0" smtClean="0"/>
              <a:t>Using Selection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959"/>
            <a:ext cx="8229600" cy="4233041"/>
          </a:xfrm>
        </p:spPr>
        <p:txBody>
          <a:bodyPr/>
          <a:lstStyle/>
          <a:p>
            <a:r>
              <a:rPr lang="en-US" dirty="0" smtClean="0"/>
              <a:t>Filter the data you download using </a:t>
            </a:r>
            <a:r>
              <a:rPr lang="en-US" b="1" dirty="0" smtClean="0">
                <a:solidFill>
                  <a:schemeClr val="accent2"/>
                </a:solidFill>
              </a:rPr>
              <a:t>operators</a:t>
            </a:r>
          </a:p>
          <a:p>
            <a:r>
              <a:rPr lang="en-US" dirty="0" smtClean="0"/>
              <a:t>Have Personnel Downloader only give you a specific  subgroup of data matching the </a:t>
            </a:r>
            <a:r>
              <a:rPr lang="en-US" b="1" dirty="0" smtClean="0">
                <a:solidFill>
                  <a:schemeClr val="accent2"/>
                </a:solidFill>
              </a:rPr>
              <a:t>rule/operator</a:t>
            </a:r>
          </a:p>
          <a:p>
            <a:r>
              <a:rPr lang="en-US" dirty="0" smtClean="0"/>
              <a:t>Eliminate some extra work in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72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Personnel </a:t>
            </a:r>
            <a:r>
              <a:rPr lang="en-US" dirty="0" smtClean="0"/>
              <a:t>Downloader?</a:t>
            </a:r>
            <a:endParaRPr lang="en-US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Personnel Report Tool</a:t>
            </a:r>
          </a:p>
          <a:p>
            <a:r>
              <a:rPr lang="en-US" dirty="0"/>
              <a:t>Allows you to select data elements from personnel screens – MA, </a:t>
            </a:r>
            <a:r>
              <a:rPr lang="en-US" dirty="0" smtClean="0"/>
              <a:t>W4, </a:t>
            </a:r>
            <a:r>
              <a:rPr lang="en-US" dirty="0"/>
              <a:t>CL, EA, etc.</a:t>
            </a:r>
          </a:p>
          <a:p>
            <a:r>
              <a:rPr lang="en-US" dirty="0"/>
              <a:t>Creates an MS Excel Spreadsheet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CEE4-D30C-42AC-BB0F-09C9A679CD78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7706"/>
              </p:ext>
            </p:extLst>
          </p:nvPr>
        </p:nvGraphicFramePr>
        <p:xfrm>
          <a:off x="609600" y="1219197"/>
          <a:ext cx="7924800" cy="4343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573"/>
                <a:gridCol w="5210227"/>
              </a:tblGrid>
              <a:tr h="58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Operator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Defination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EQ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Equal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To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Not Equal 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Greater Than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Less Than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Greater than or equal 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Less than or equal 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 between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Not in between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28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Example of Using Selection Rules(cont</a:t>
            </a:r>
            <a:r>
              <a:rPr lang="en-US" sz="3200" dirty="0" smtClean="0"/>
              <a:t>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620000" cy="2667000"/>
          </a:xfrm>
        </p:spPr>
        <p:txBody>
          <a:bodyPr/>
          <a:lstStyle/>
          <a:p>
            <a:r>
              <a:rPr lang="en-US" dirty="0" smtClean="0"/>
              <a:t>What are we going to get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83514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0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Example of Using Selection Rules(cont.)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620000" cy="2667000"/>
          </a:xfrm>
        </p:spPr>
        <p:txBody>
          <a:bodyPr/>
          <a:lstStyle/>
          <a:p>
            <a:r>
              <a:rPr lang="en-US" sz="2800" dirty="0" smtClean="0"/>
              <a:t>We will get employees that meet all these criteria:</a:t>
            </a:r>
          </a:p>
          <a:p>
            <a:pPr lvl="1"/>
            <a:r>
              <a:rPr lang="en-US" sz="2000" b="1" dirty="0" smtClean="0">
                <a:solidFill>
                  <a:schemeClr val="accent2"/>
                </a:solidFill>
              </a:rPr>
              <a:t>Employee’s with last names A – I</a:t>
            </a:r>
          </a:p>
          <a:p>
            <a:pPr lvl="1"/>
            <a:r>
              <a:rPr lang="en-US" sz="2000" b="1" dirty="0" smtClean="0">
                <a:solidFill>
                  <a:schemeClr val="accent2"/>
                </a:solidFill>
              </a:rPr>
              <a:t>Employees hired between 07/01/2014 and 08/31/2014</a:t>
            </a:r>
          </a:p>
          <a:p>
            <a:pPr lvl="1"/>
            <a:r>
              <a:rPr lang="en-US" sz="2000" b="1" dirty="0" smtClean="0">
                <a:solidFill>
                  <a:schemeClr val="accent2"/>
                </a:solidFill>
              </a:rPr>
              <a:t>Employees with Pay code of 02, Classified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448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01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Going forward…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2667000"/>
          </a:xfrm>
        </p:spPr>
        <p:txBody>
          <a:bodyPr/>
          <a:lstStyle/>
          <a:p>
            <a:r>
              <a:rPr lang="en-US" sz="2800" dirty="0" smtClean="0"/>
              <a:t>Try out some existing presets</a:t>
            </a:r>
          </a:p>
          <a:p>
            <a:r>
              <a:rPr lang="en-US" sz="2800" dirty="0" smtClean="0"/>
              <a:t>Modify field selection criteria on presets to fit your needs</a:t>
            </a:r>
          </a:p>
          <a:p>
            <a:r>
              <a:rPr lang="en-US" sz="2800" dirty="0" smtClean="0"/>
              <a:t>Create your own presets from scratch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65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ctrTitle"/>
          </p:nvPr>
        </p:nvSpPr>
        <p:spPr>
          <a:xfrm>
            <a:off x="685800" y="39417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/>
                </a:solidFill>
                <a:latin typeface="Century Gothic" pitchFamily="34" charset="0"/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BAD07-0E22-4209-8F90-968ED81ED26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does it </a:t>
            </a:r>
            <a:r>
              <a:rPr lang="en-US" b="0" i="1" dirty="0"/>
              <a:t>Work</a:t>
            </a:r>
            <a:r>
              <a:rPr lang="en-US" dirty="0"/>
              <a:t>?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53359"/>
            <a:ext cx="8229600" cy="4233041"/>
          </a:xfrm>
        </p:spPr>
        <p:txBody>
          <a:bodyPr/>
          <a:lstStyle/>
          <a:p>
            <a:r>
              <a:rPr lang="en-US" dirty="0"/>
              <a:t>Select fields from a list </a:t>
            </a:r>
            <a:r>
              <a:rPr lang="en-US" sz="1600" b="1" i="1" dirty="0" smtClean="0"/>
              <a:t>(Go “field shopping”!)</a:t>
            </a:r>
            <a:endParaRPr lang="en-US" sz="1600" b="1" i="1" dirty="0"/>
          </a:p>
          <a:p>
            <a:r>
              <a:rPr lang="en-US" dirty="0"/>
              <a:t>Can use filters or criteria on each field to limit data returned</a:t>
            </a:r>
          </a:p>
          <a:p>
            <a:r>
              <a:rPr lang="en-US" dirty="0"/>
              <a:t>Can place fields in any order</a:t>
            </a:r>
          </a:p>
          <a:p>
            <a:r>
              <a:rPr lang="en-US" dirty="0"/>
              <a:t>Can use preset selection criteria that have been </a:t>
            </a:r>
            <a:r>
              <a:rPr lang="en-US" dirty="0" smtClean="0"/>
              <a:t>saved </a:t>
            </a:r>
            <a:r>
              <a:rPr lang="en-US" sz="1600" b="1" i="1" dirty="0" smtClean="0"/>
              <a:t>(Like a collection of “shopping list”)</a:t>
            </a:r>
            <a:endParaRPr lang="en-US" sz="1600" b="1" i="1" dirty="0"/>
          </a:p>
          <a:p>
            <a:r>
              <a:rPr lang="en-US" dirty="0"/>
              <a:t>You can save your selection criteria to use </a:t>
            </a:r>
            <a:r>
              <a:rPr lang="en-US" dirty="0" smtClean="0"/>
              <a:t>again </a:t>
            </a:r>
            <a:r>
              <a:rPr lang="en-US" sz="1600" b="1" i="1" dirty="0" smtClean="0"/>
              <a:t>(Make your own “shopping list”)</a:t>
            </a:r>
            <a:endParaRPr lang="en-US" sz="1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8BA-D4C7-4FB2-B0AB-0927E8B4C32B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way to learn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Look for and try out existing presets first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Modify existing preset </a:t>
            </a:r>
            <a:r>
              <a:rPr lang="en-US" dirty="0" smtClean="0"/>
              <a:t>field selection </a:t>
            </a:r>
            <a:r>
              <a:rPr lang="en-US" dirty="0"/>
              <a:t>criteria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Start from </a:t>
            </a:r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BF99-A044-4E2A-90FF-1BD670032937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Download Maintenance</a:t>
            </a:r>
            <a:endParaRPr lang="en-US" sz="2400" b="1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 </a:t>
            </a:r>
            <a:r>
              <a:rPr lang="en-US" sz="2400" dirty="0" smtClean="0"/>
              <a:t>you save your preset </a:t>
            </a:r>
            <a:r>
              <a:rPr lang="en-US" sz="2400" dirty="0"/>
              <a:t>collection </a:t>
            </a:r>
            <a:r>
              <a:rPr lang="en-US" sz="2400" dirty="0" smtClean="0"/>
              <a:t>criteria, and manage field selections for presets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Data </a:t>
            </a:r>
            <a:r>
              <a:rPr lang="en-US" sz="2400" b="1" dirty="0" smtClean="0"/>
              <a:t>Options</a:t>
            </a:r>
            <a:endParaRPr lang="en-US" sz="2400" b="1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 the files you created are saved and waiting to be downloaded. </a:t>
            </a:r>
            <a:r>
              <a:rPr lang="en-US" sz="2400" dirty="0" smtClean="0"/>
              <a:t> An important point is that these files do not auto-refresh.  (It is similar to Print Manager for reports.)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Category Maintenance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way to </a:t>
            </a:r>
            <a:r>
              <a:rPr lang="en-US" sz="2400" dirty="0" smtClean="0"/>
              <a:t>organize, group your </a:t>
            </a:r>
            <a:r>
              <a:rPr lang="en-US" sz="2400" dirty="0"/>
              <a:t>preset selection criteria files.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59E0-6A1B-45C2-AE67-C3CF82C0668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7230"/>
            <a:ext cx="7620000" cy="67857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Where is the Personnel Downloader?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32" name="Picture 8" descr="C:\Users\CDea\AppData\Local\Temp\SNAGHTML20942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685800"/>
            <a:ext cx="6981825" cy="51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68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"/>
            <a:ext cx="7620000" cy="67857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Download Definition Tab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30" name="Picture 6" descr="C:\Users\CDea\AppData\Local\Temp\SNAGHTML208181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73855"/>
            <a:ext cx="5981875" cy="48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11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"/>
            <a:ext cx="7620000" cy="6785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Download Definition Tab (cont.)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C142-41AA-4D52-A231-A894AD7B9E4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C:\Users\CDea\AppData\Local\Temp\SNAGHTML208334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2222"/>
            <a:ext cx="5991553" cy="48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79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A1129E3811446BB7AB72C532505AB" ma:contentTypeVersion="1" ma:contentTypeDescription="Create a new document." ma:contentTypeScope="" ma:versionID="330a8c6a9dbf2c8350cc452f36bb5cd4">
  <xsd:schema xmlns:xsd="http://www.w3.org/2001/XMLSchema" xmlns:xs="http://www.w3.org/2001/XMLSchema" xmlns:p="http://schemas.microsoft.com/office/2006/metadata/properties" xmlns:ns2="a23e6d57-d8a4-4f46-af0d-446ccfa6714c" targetNamespace="http://schemas.microsoft.com/office/2006/metadata/properties" ma:root="true" ma:fieldsID="521b12dba7c4ab8d4080f02ea9a6f4be" ns2:_=""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3e6d57-d8a4-4f46-af0d-446ccfa6714c">7TUPDFEVKPPK-896-3</_dlc_DocId>
    <_dlc_DocIdUrl xmlns="a23e6d57-d8a4-4f46-af0d-446ccfa6714c">
      <Url>https://www.sccoe.org/tech/ebwt/best/_layouts/15/DocIdRedir.aspx?ID=7TUPDFEVKPPK-896-3</Url>
      <Description>7TUPDFEVKPPK-896-3</Description>
    </_dlc_DocIdUrl>
  </documentManagement>
</p:properties>
</file>

<file path=customXml/itemProps1.xml><?xml version="1.0" encoding="utf-8"?>
<ds:datastoreItem xmlns:ds="http://schemas.openxmlformats.org/officeDocument/2006/customXml" ds:itemID="{8DDC6223-AC78-4283-8CB7-7A69FA8BC2F7}"/>
</file>

<file path=customXml/itemProps2.xml><?xml version="1.0" encoding="utf-8"?>
<ds:datastoreItem xmlns:ds="http://schemas.openxmlformats.org/officeDocument/2006/customXml" ds:itemID="{99467724-8538-471E-B6B9-93EB7CB45361}"/>
</file>

<file path=customXml/itemProps3.xml><?xml version="1.0" encoding="utf-8"?>
<ds:datastoreItem xmlns:ds="http://schemas.openxmlformats.org/officeDocument/2006/customXml" ds:itemID="{857D67CC-4B45-4F92-8DAC-1C0F3B50D793}"/>
</file>

<file path=customXml/itemProps4.xml><?xml version="1.0" encoding="utf-8"?>
<ds:datastoreItem xmlns:ds="http://schemas.openxmlformats.org/officeDocument/2006/customXml" ds:itemID="{982B73DF-025C-4000-8B70-4EF7EF6A5841}"/>
</file>

<file path=docProps/app.xml><?xml version="1.0" encoding="utf-8"?>
<Properties xmlns="http://schemas.openxmlformats.org/officeDocument/2006/extended-properties" xmlns:vt="http://schemas.openxmlformats.org/officeDocument/2006/docPropsVTypes">
  <Template>Chris_SCCOE_template_new_40_slides_Template</Template>
  <TotalTime>1407</TotalTime>
  <Words>1339</Words>
  <Application>Microsoft Office PowerPoint</Application>
  <PresentationFormat>Letter Paper (8.5x11 in)</PresentationFormat>
  <Paragraphs>211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MS PGothic</vt:lpstr>
      <vt:lpstr>Arial</vt:lpstr>
      <vt:lpstr>Calibri</vt:lpstr>
      <vt:lpstr>Century Gothic</vt:lpstr>
      <vt:lpstr>Palatino Linotype</vt:lpstr>
      <vt:lpstr>Times New Roman</vt:lpstr>
      <vt:lpstr>Wingdings</vt:lpstr>
      <vt:lpstr>2_Office Theme</vt:lpstr>
      <vt:lpstr>3_Office Theme</vt:lpstr>
      <vt:lpstr>1_Office Theme</vt:lpstr>
      <vt:lpstr>QCC Personnel Downloader  </vt:lpstr>
      <vt:lpstr>Presenter Information</vt:lpstr>
      <vt:lpstr>What is Personnel Downloader?</vt:lpstr>
      <vt:lpstr>How does it Work?</vt:lpstr>
      <vt:lpstr>Best way to learn</vt:lpstr>
      <vt:lpstr>Important Vocabulary</vt:lpstr>
      <vt:lpstr>Where is the Personnel Downloader?</vt:lpstr>
      <vt:lpstr>Download Definition Tab</vt:lpstr>
      <vt:lpstr>Download Definition Tab (cont.)</vt:lpstr>
      <vt:lpstr>Download Definition Tab (cont.)</vt:lpstr>
      <vt:lpstr>Data Tab</vt:lpstr>
      <vt:lpstr>Categories Tab</vt:lpstr>
      <vt:lpstr>Personnel Downloader Process Overview</vt:lpstr>
      <vt:lpstr>Example #1: Mail Merge for TB Letter</vt:lpstr>
      <vt:lpstr>Example 1: Download/Global Settings Screen</vt:lpstr>
      <vt:lpstr>Example 1: Field Selection Screen</vt:lpstr>
      <vt:lpstr>Create the Download File (cont.)</vt:lpstr>
      <vt:lpstr>Create the Download File (cont.)</vt:lpstr>
      <vt:lpstr>Download File into Excel</vt:lpstr>
      <vt:lpstr>Download File into Excel (cont.)</vt:lpstr>
      <vt:lpstr>Download File into Excel (cont.)</vt:lpstr>
      <vt:lpstr>Download File into Excel (cont.)</vt:lpstr>
      <vt:lpstr>Download File into Excel (cont.)</vt:lpstr>
      <vt:lpstr>Download File into Excel (cont.)</vt:lpstr>
      <vt:lpstr>Download File into Excel (cont.)</vt:lpstr>
      <vt:lpstr>Download File into Excel (cont.)</vt:lpstr>
      <vt:lpstr>Download File into Excel (cont.)</vt:lpstr>
      <vt:lpstr>Excel File Created</vt:lpstr>
      <vt:lpstr>Using Selection Rules</vt:lpstr>
      <vt:lpstr>Operators</vt:lpstr>
      <vt:lpstr>Example of Using Selection Rules(cont.)</vt:lpstr>
      <vt:lpstr>Example of Using Selection Rules(cont.)</vt:lpstr>
      <vt:lpstr>Going forward…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QCC Personnel Downloader Payroll / HR Spooktacular  October 30, 2014</dc:title>
  <dc:creator>Chris Dea</dc:creator>
  <cp:lastModifiedBy>Allen Tang</cp:lastModifiedBy>
  <cp:revision>101</cp:revision>
  <cp:lastPrinted>2014-02-21T03:53:29Z</cp:lastPrinted>
  <dcterms:created xsi:type="dcterms:W3CDTF">2014-10-03T15:02:39Z</dcterms:created>
  <dcterms:modified xsi:type="dcterms:W3CDTF">2016-05-31T17:54:14Z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TC010690321033</vt:lpwstr>
  </property>
  <property fmtid="{D5CDD505-2E9C-101B-9397-08002B2CF9AE}" pid="3" name="ContentTypeId">
    <vt:lpwstr>0x0101007EFA1129E3811446BB7AB72C532505AB</vt:lpwstr>
  </property>
  <property fmtid="{D5CDD505-2E9C-101B-9397-08002B2CF9AE}" pid="4" name="_dlc_DocIdItemGuid">
    <vt:lpwstr>f48c4192-85b8-4592-a27f-a70b7bcff443</vt:lpwstr>
  </property>
</Properties>
</file>